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1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6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0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4" descr="2013 SBM PPT Title M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153988" y="20796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endParaRPr lang="en-US"/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0" y="65071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000" b="1" smtClean="0">
                <a:solidFill>
                  <a:schemeClr val="bg1"/>
                </a:solidFill>
                <a:latin typeface="Arial Bold" charset="0"/>
              </a:rPr>
              <a:t>Harley-Davidson Confidential Information – Do Not Distribute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0" y="4572000"/>
            <a:ext cx="9144000" cy="1676400"/>
          </a:xfrm>
        </p:spPr>
        <p:txBody>
          <a:bodyPr anchor="t"/>
          <a:lstStyle>
            <a:lvl1pPr algn="ctr">
              <a:lnSpc>
                <a:spcPct val="110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850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4" descr="2013 SBM PPT Title M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153988" y="20796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endParaRPr lang="en-US"/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0" y="65071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000" b="1" smtClean="0">
                <a:solidFill>
                  <a:schemeClr val="bg1"/>
                </a:solidFill>
                <a:latin typeface="Arial Bold" charset="0"/>
              </a:rPr>
              <a:t>Harley-Davidson Confidential Information – Do Not Distribute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0" y="4572000"/>
            <a:ext cx="9144000" cy="1676400"/>
          </a:xfrm>
        </p:spPr>
        <p:txBody>
          <a:bodyPr anchor="t"/>
          <a:lstStyle>
            <a:lvl1pPr algn="ctr">
              <a:lnSpc>
                <a:spcPct val="110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566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34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085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860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05300" y="22860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88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13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25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0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64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7216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2792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83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1524000"/>
            <a:ext cx="19240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0"/>
            <a:ext cx="56197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5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4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0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6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7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6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7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8C9D-04A6-44E8-9FB5-510982E553AC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E4C20-0868-450E-9437-FC0356C84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5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4" descr="2013 SBM PPT Slide Mast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86000"/>
            <a:ext cx="7696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Subhead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0"/>
            <a:ext cx="7696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Box 104"/>
          <p:cNvSpPr txBox="1">
            <a:spLocks noChangeArrowheads="1"/>
          </p:cNvSpPr>
          <p:nvPr/>
        </p:nvSpPr>
        <p:spPr bwMode="auto">
          <a:xfrm>
            <a:off x="0" y="65071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000" b="1" smtClean="0">
                <a:solidFill>
                  <a:schemeClr val="bg2"/>
                </a:solidFill>
                <a:latin typeface="Arial Bold" charset="0"/>
              </a:rPr>
              <a:t>Harley-Davidson Confidential Information – Do Not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DF642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292100" indent="-1778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</a:defRPr>
      </a:lvl2pPr>
      <a:lvl3pPr marL="635000" indent="-1778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</a:defRPr>
      </a:lvl3pPr>
      <a:lvl4pPr marL="977900" indent="-1778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chemeClr val="tx1"/>
          </a:solidFill>
          <a:latin typeface="+mn-lt"/>
        </a:defRPr>
      </a:lvl4pPr>
      <a:lvl5pPr marL="2057400" indent="-850900" algn="l" rtl="0" eaLnBrk="1" fontAlgn="base" hangingPunct="1">
        <a:spcBef>
          <a:spcPct val="20000"/>
        </a:spcBef>
        <a:spcAft>
          <a:spcPct val="0"/>
        </a:spcAft>
        <a:buFont typeface="Times" charset="0"/>
        <a:defRPr sz="2000">
          <a:solidFill>
            <a:schemeClr val="tx1"/>
          </a:solidFill>
          <a:latin typeface="+mn-lt"/>
        </a:defRPr>
      </a:lvl5pPr>
      <a:lvl6pPr marL="2514600" indent="-850900" algn="l" rtl="0" eaLnBrk="1" fontAlgn="base" hangingPunct="1">
        <a:spcBef>
          <a:spcPct val="20000"/>
        </a:spcBef>
        <a:spcAft>
          <a:spcPct val="0"/>
        </a:spcAft>
        <a:buFont typeface="Times" charset="0"/>
        <a:defRPr sz="2000">
          <a:solidFill>
            <a:schemeClr val="tx1"/>
          </a:solidFill>
          <a:latin typeface="+mn-lt"/>
        </a:defRPr>
      </a:lvl6pPr>
      <a:lvl7pPr marL="2971800" indent="-850900" algn="l" rtl="0" eaLnBrk="1" fontAlgn="base" hangingPunct="1">
        <a:spcBef>
          <a:spcPct val="20000"/>
        </a:spcBef>
        <a:spcAft>
          <a:spcPct val="0"/>
        </a:spcAft>
        <a:buFont typeface="Times" charset="0"/>
        <a:defRPr sz="2000">
          <a:solidFill>
            <a:schemeClr val="tx1"/>
          </a:solidFill>
          <a:latin typeface="+mn-lt"/>
        </a:defRPr>
      </a:lvl7pPr>
      <a:lvl8pPr marL="3429000" indent="-850900" algn="l" rtl="0" eaLnBrk="1" fontAlgn="base" hangingPunct="1">
        <a:spcBef>
          <a:spcPct val="20000"/>
        </a:spcBef>
        <a:spcAft>
          <a:spcPct val="0"/>
        </a:spcAft>
        <a:buFont typeface="Times" charset="0"/>
        <a:defRPr sz="2000">
          <a:solidFill>
            <a:schemeClr val="tx1"/>
          </a:solidFill>
          <a:latin typeface="+mn-lt"/>
        </a:defRPr>
      </a:lvl8pPr>
      <a:lvl9pPr marL="3886200" indent="-850900" algn="l" rtl="0" eaLnBrk="1" fontAlgn="base" hangingPunct="1">
        <a:spcBef>
          <a:spcPct val="20000"/>
        </a:spcBef>
        <a:spcAft>
          <a:spcPct val="0"/>
        </a:spcAft>
        <a:buFont typeface="Times" charset="0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ohn.dolezal@harley-davidson.com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arley-davidson@rapidratings.com" TargetMode="Externa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HDFS Assessment Transition</a:t>
            </a:r>
            <a:br>
              <a:rPr lang="en-US" dirty="0" smtClean="0"/>
            </a:br>
            <a:r>
              <a:rPr lang="en-US" dirty="0" smtClean="0"/>
              <a:t>Supplier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56987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 dirty="0" smtClean="0"/>
              <a:t>Transition from HDFS to Third Party Financial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7696200" cy="3962400"/>
          </a:xfrm>
        </p:spPr>
        <p:txBody>
          <a:bodyPr/>
          <a:lstStyle/>
          <a:p>
            <a:r>
              <a:rPr lang="en-US" dirty="0" smtClean="0"/>
              <a:t>As of May 1, 2013, HDFS will no longer provide financial viability assessments.</a:t>
            </a:r>
          </a:p>
          <a:p>
            <a:r>
              <a:rPr lang="en-US" dirty="0" smtClean="0"/>
              <a:t>Harley-Davidson has contracted a third party, Rapid Ratings, to provide assessments.</a:t>
            </a:r>
          </a:p>
          <a:p>
            <a:r>
              <a:rPr lang="en-US" dirty="0" smtClean="0"/>
              <a:t>Rapid Ratings will provide better </a:t>
            </a:r>
            <a:r>
              <a:rPr lang="en-US" dirty="0"/>
              <a:t>analysis across a wider variety of </a:t>
            </a:r>
            <a:r>
              <a:rPr lang="en-US" dirty="0" smtClean="0"/>
              <a:t>industries.</a:t>
            </a:r>
            <a:endParaRPr lang="en-US" dirty="0"/>
          </a:p>
          <a:p>
            <a:r>
              <a:rPr lang="en-US" dirty="0"/>
              <a:t>Rapid Ratings will </a:t>
            </a:r>
            <a:r>
              <a:rPr lang="en-US" dirty="0" smtClean="0"/>
              <a:t>also provide a better </a:t>
            </a:r>
            <a:r>
              <a:rPr lang="en-US" dirty="0"/>
              <a:t>comparison of suppliers against </a:t>
            </a:r>
            <a:r>
              <a:rPr lang="en-US" dirty="0" smtClean="0"/>
              <a:t>their </a:t>
            </a:r>
            <a:r>
              <a:rPr lang="en-US" dirty="0"/>
              <a:t>peers outside of our supply </a:t>
            </a:r>
            <a:r>
              <a:rPr lang="en-US" dirty="0" smtClean="0"/>
              <a:t>base.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82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Ratings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Ratings is an independent assessor of supplier financial health.</a:t>
            </a:r>
          </a:p>
          <a:p>
            <a:r>
              <a:rPr lang="en-US" dirty="0" smtClean="0"/>
              <a:t>Rapid Ratings has been providing financial assessments for  seven years across 24 different industries.</a:t>
            </a:r>
          </a:p>
          <a:p>
            <a:r>
              <a:rPr lang="en-US" dirty="0" smtClean="0"/>
              <a:t>Rapid Ratings offers a level of analysis and industry knowledge that HDFS cannot.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4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Ratings will provide the same level of privacy as HDFS.</a:t>
            </a:r>
          </a:p>
          <a:p>
            <a:pPr lvl="1"/>
            <a:r>
              <a:rPr lang="en-US" dirty="0" smtClean="0"/>
              <a:t>Supplier financial data will NOT be shared with anyone at Harley-Davidson.</a:t>
            </a:r>
          </a:p>
          <a:p>
            <a:pPr lvl="1"/>
            <a:r>
              <a:rPr lang="en-US" dirty="0" smtClean="0"/>
              <a:t>Supplier financial data will NOT be shared with any other Rapid Ratings client.</a:t>
            </a:r>
          </a:p>
          <a:p>
            <a:r>
              <a:rPr lang="en-US" dirty="0" smtClean="0"/>
              <a:t>Rapid Ratings will sign a confidentiality agreement with any supplier upon request.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2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Health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4688016" cy="3763963"/>
          </a:xfrm>
        </p:spPr>
        <p:txBody>
          <a:bodyPr/>
          <a:lstStyle/>
          <a:p>
            <a:r>
              <a:rPr lang="en-US" dirty="0" smtClean="0"/>
              <a:t>Rapid Ratings will supply Harley-Davidson with a customized report similar to previous HDFS reports.</a:t>
            </a:r>
          </a:p>
          <a:p>
            <a:r>
              <a:rPr lang="en-US" dirty="0" smtClean="0"/>
              <a:t>The report contains only ratios – no “hard” numbers.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21062" t="10708" r="18612" b="1265"/>
          <a:stretch/>
        </p:blipFill>
        <p:spPr bwMode="auto">
          <a:xfrm>
            <a:off x="5181600" y="1831340"/>
            <a:ext cx="3583305" cy="46456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308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Information Available to H-D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Upon request, Rapid Ratings will supply Harley-Davidson with a “Non-Financial” report.</a:t>
            </a:r>
          </a:p>
          <a:p>
            <a:r>
              <a:rPr lang="en-US" dirty="0" smtClean="0"/>
              <a:t>The Non-Financial report includes commentary from Rapid Ratings comparing supplier to industry averages.</a:t>
            </a:r>
          </a:p>
          <a:p>
            <a:r>
              <a:rPr lang="en-US" dirty="0" smtClean="0"/>
              <a:t>The Non-Financial report will not be available to suppliers.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1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Non-Financial Report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tretch/>
        </p:blipFill>
        <p:spPr bwMode="auto">
          <a:xfrm>
            <a:off x="993258" y="2286000"/>
            <a:ext cx="6471683" cy="4191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0404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7696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Process for Suppliers to Request</a:t>
            </a:r>
            <a:br>
              <a:rPr lang="en-US" dirty="0" smtClean="0"/>
            </a:br>
            <a:r>
              <a:rPr lang="en-US" dirty="0" smtClean="0"/>
              <a:t> Assessment Feedback from Harley-Davidson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76962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Requests for feedback on the assessments can be made to John Dolezal:</a:t>
            </a:r>
          </a:p>
          <a:p>
            <a:pPr marL="857250" lvl="2" indent="0">
              <a:buNone/>
            </a:pPr>
            <a:endParaRPr lang="en-US" sz="1600" dirty="0" smtClean="0"/>
          </a:p>
          <a:p>
            <a:pPr marL="2686050" lvl="6" indent="0">
              <a:buNone/>
            </a:pPr>
            <a:r>
              <a:rPr lang="en-US" dirty="0" smtClean="0"/>
              <a:t>John </a:t>
            </a:r>
            <a:r>
              <a:rPr lang="en-US" dirty="0"/>
              <a:t>Dolezal</a:t>
            </a:r>
          </a:p>
          <a:p>
            <a:pPr marL="2686050" lvl="6" indent="0">
              <a:buNone/>
            </a:pPr>
            <a:r>
              <a:rPr lang="en-US" dirty="0"/>
              <a:t>Materials Cost Analyst, Sr.</a:t>
            </a:r>
          </a:p>
          <a:p>
            <a:pPr marL="2686050" lvl="6" indent="0">
              <a:buNone/>
            </a:pPr>
            <a:r>
              <a:rPr lang="en-US" dirty="0"/>
              <a:t>Harley-Davidson Motor Company</a:t>
            </a:r>
          </a:p>
          <a:p>
            <a:pPr marL="2686050" lvl="6" indent="0">
              <a:buNone/>
            </a:pPr>
            <a:r>
              <a:rPr lang="en-US" dirty="0"/>
              <a:t>11800 W. Capitol Drive</a:t>
            </a:r>
          </a:p>
          <a:p>
            <a:pPr marL="2686050" lvl="6" indent="0">
              <a:buNone/>
            </a:pPr>
            <a:r>
              <a:rPr lang="en-US" dirty="0"/>
              <a:t>Wauwatosa, WI 53222</a:t>
            </a:r>
          </a:p>
          <a:p>
            <a:pPr marL="2686050" lvl="6" indent="0">
              <a:buNone/>
            </a:pPr>
            <a:r>
              <a:rPr lang="en-US" dirty="0"/>
              <a:t>Tel: 414-465-6208</a:t>
            </a:r>
          </a:p>
          <a:p>
            <a:pPr marL="2686050" lvl="6" indent="0">
              <a:buNone/>
            </a:pPr>
            <a:r>
              <a:rPr lang="en-US" dirty="0"/>
              <a:t>Cell: </a:t>
            </a:r>
            <a:r>
              <a:rPr lang="en-US" dirty="0" smtClean="0"/>
              <a:t>414-349-6320</a:t>
            </a:r>
          </a:p>
          <a:p>
            <a:pPr marL="2686050" lvl="6" indent="0"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john.dolezal@harley-davidson.com</a:t>
            </a:r>
            <a:endParaRPr lang="en-US" dirty="0" smtClean="0"/>
          </a:p>
          <a:p>
            <a:pPr marL="2686050" lvl="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2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this Process Look Different to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Ratings will request your company’s Balance Sheet and Income Statement for the prior two year annual periods. In subsequent years, they will only need the most recent year-end statements.</a:t>
            </a:r>
          </a:p>
          <a:p>
            <a:r>
              <a:rPr lang="en-US" dirty="0" smtClean="0"/>
              <a:t>Rapid Ratings will request your NAICS Code.</a:t>
            </a:r>
          </a:p>
          <a:p>
            <a:r>
              <a:rPr lang="en-US" dirty="0" smtClean="0"/>
              <a:t>Financials will be emailed to Rapid Ratings:</a:t>
            </a:r>
          </a:p>
          <a:p>
            <a:pPr marL="57150" indent="0" algn="ctr">
              <a:buNone/>
            </a:pPr>
            <a:r>
              <a:rPr lang="en-US" dirty="0" smtClean="0">
                <a:hlinkClick r:id="rId3"/>
              </a:rPr>
              <a:t>harley-davidson@rapidratings.com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1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352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Blank</vt:lpstr>
      <vt:lpstr>HDFS Assessment Transition Supplier Communication</vt:lpstr>
      <vt:lpstr>Transition from HDFS to Third Party Financial Assessments</vt:lpstr>
      <vt:lpstr>Rapid Ratings Background</vt:lpstr>
      <vt:lpstr>Confidentiality</vt:lpstr>
      <vt:lpstr>Financial Health Report</vt:lpstr>
      <vt:lpstr>Other Information Available to H-D</vt:lpstr>
      <vt:lpstr>Example of Non-Financial Report</vt:lpstr>
      <vt:lpstr>Process for Suppliers to Request  Assessment Feedback from Harley-Davidson</vt:lpstr>
      <vt:lpstr>How Does this Process Look Different to You?</vt:lpstr>
    </vt:vector>
  </TitlesOfParts>
  <Company>Harley-Davidson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Dolezal, John</dc:creator>
  <cp:lastModifiedBy>Dolezal, John</cp:lastModifiedBy>
  <cp:revision>28</cp:revision>
  <dcterms:created xsi:type="dcterms:W3CDTF">2013-03-12T19:57:27Z</dcterms:created>
  <dcterms:modified xsi:type="dcterms:W3CDTF">2013-03-28T17:44:44Z</dcterms:modified>
</cp:coreProperties>
</file>